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85" r:id="rId7"/>
    <p:sldId id="286" r:id="rId8"/>
    <p:sldId id="288" r:id="rId9"/>
    <p:sldId id="289" r:id="rId10"/>
    <p:sldId id="290" r:id="rId11"/>
    <p:sldId id="291" r:id="rId12"/>
    <p:sldId id="292"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59" d="100"/>
          <a:sy n="59" d="100"/>
        </p:scale>
        <p:origin x="964" y="2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dirty="0"/>
          </a:p>
        </p:txBody>
      </p:sp>
    </p:spTree>
    <p:extLst>
      <p:ext uri="{BB962C8B-B14F-4D97-AF65-F5344CB8AC3E}">
        <p14:creationId xmlns:p14="http://schemas.microsoft.com/office/powerpoint/2010/main" val="221729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dirty="0"/>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1975757"/>
            <a:ext cx="9144000" cy="2286000"/>
          </a:xfrm>
        </p:spPr>
        <p:txBody>
          <a:bodyPr/>
          <a:lstStyle/>
          <a:p>
            <a:r>
              <a:rPr lang="en-US" dirty="0"/>
              <a:t>Image Compression using python </a:t>
            </a:r>
          </a:p>
        </p:txBody>
      </p:sp>
      <p:sp>
        <p:nvSpPr>
          <p:cNvPr id="2" name="TextBox 1">
            <a:extLst>
              <a:ext uri="{FF2B5EF4-FFF2-40B4-BE49-F238E27FC236}">
                <a16:creationId xmlns:a16="http://schemas.microsoft.com/office/drawing/2014/main" id="{D415E5F9-F232-A2D5-A3B3-84E4F124D1C8}"/>
              </a:ext>
            </a:extLst>
          </p:cNvPr>
          <p:cNvSpPr txBox="1"/>
          <p:nvPr/>
        </p:nvSpPr>
        <p:spPr>
          <a:xfrm>
            <a:off x="4474027" y="3945287"/>
            <a:ext cx="3777343" cy="400110"/>
          </a:xfrm>
          <a:prstGeom prst="rect">
            <a:avLst/>
          </a:prstGeom>
          <a:noFill/>
        </p:spPr>
        <p:txBody>
          <a:bodyPr wrap="square" rtlCol="0">
            <a:spAutoFit/>
          </a:bodyPr>
          <a:lstStyle/>
          <a:p>
            <a:r>
              <a:rPr lang="en-US" sz="2000" dirty="0">
                <a:solidFill>
                  <a:schemeClr val="bg1"/>
                </a:solidFill>
              </a:rPr>
              <a:t>Guide Name :- Mr. Navin Garg</a:t>
            </a:r>
            <a:endParaRPr lang="en-IN" sz="2000" dirty="0">
              <a:solidFill>
                <a:schemeClr val="bg1"/>
              </a:solidFill>
            </a:endParaRPr>
          </a:p>
        </p:txBody>
      </p:sp>
      <p:sp>
        <p:nvSpPr>
          <p:cNvPr id="3" name="TextBox 2">
            <a:extLst>
              <a:ext uri="{FF2B5EF4-FFF2-40B4-BE49-F238E27FC236}">
                <a16:creationId xmlns:a16="http://schemas.microsoft.com/office/drawing/2014/main" id="{6BDD1283-2E88-F1CF-09FF-E26F25852829}"/>
              </a:ext>
            </a:extLst>
          </p:cNvPr>
          <p:cNvSpPr txBox="1"/>
          <p:nvPr/>
        </p:nvSpPr>
        <p:spPr>
          <a:xfrm>
            <a:off x="9187541" y="5976490"/>
            <a:ext cx="4093028" cy="923330"/>
          </a:xfrm>
          <a:prstGeom prst="rect">
            <a:avLst/>
          </a:prstGeom>
          <a:noFill/>
        </p:spPr>
        <p:txBody>
          <a:bodyPr wrap="square" rtlCol="0">
            <a:spAutoFit/>
          </a:bodyPr>
          <a:lstStyle/>
          <a:p>
            <a:r>
              <a:rPr lang="en-US">
                <a:solidFill>
                  <a:schemeClr val="bg1"/>
                </a:solidFill>
              </a:rPr>
              <a:t>Made </a:t>
            </a:r>
            <a:r>
              <a:rPr lang="en-US" dirty="0">
                <a:solidFill>
                  <a:schemeClr val="bg1"/>
                </a:solidFill>
              </a:rPr>
              <a:t>By:- Paarth Singh </a:t>
            </a:r>
            <a:br>
              <a:rPr lang="en-US" dirty="0">
                <a:solidFill>
                  <a:schemeClr val="bg1"/>
                </a:solidFill>
              </a:rPr>
            </a:br>
            <a:r>
              <a:rPr lang="en-US" dirty="0">
                <a:solidFill>
                  <a:schemeClr val="bg1"/>
                </a:solidFill>
              </a:rPr>
              <a:t>University Roll no :- 2023496</a:t>
            </a:r>
          </a:p>
          <a:p>
            <a:r>
              <a:rPr lang="en-US" dirty="0">
                <a:solidFill>
                  <a:schemeClr val="bg1"/>
                </a:solidFill>
              </a:rPr>
              <a:t>Section:- A </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6" y="1210711"/>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pPr algn="ctr"/>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2233313"/>
          </a:xfrm>
          <a:noFill/>
        </p:spPr>
        <p:txBody>
          <a:bodyPr anchor="t">
            <a:normAutofit fontScale="85000" lnSpcReduction="10000"/>
          </a:bodyPr>
          <a:lstStyle/>
          <a:p>
            <a:r>
              <a:rPr lang="en-US" dirty="0"/>
              <a:t>INTRODUCTION</a:t>
            </a:r>
          </a:p>
          <a:p>
            <a:r>
              <a:rPr lang="en-US" dirty="0"/>
              <a:t>overview</a:t>
            </a:r>
          </a:p>
          <a:p>
            <a:r>
              <a:rPr lang="en-US" dirty="0"/>
              <a:t>objectives</a:t>
            </a:r>
          </a:p>
          <a:p>
            <a:r>
              <a:rPr lang="en-US" dirty="0"/>
              <a:t>methodologies</a:t>
            </a:r>
          </a:p>
          <a:p>
            <a:r>
              <a:rPr lang="en-US" dirty="0"/>
              <a:t>implementation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6CBC-9433-E0B1-356B-854139014D5D}"/>
              </a:ext>
            </a:extLst>
          </p:cNvPr>
          <p:cNvSpPr>
            <a:spLocks noGrp="1"/>
          </p:cNvSpPr>
          <p:nvPr>
            <p:ph type="title"/>
          </p:nvPr>
        </p:nvSpPr>
        <p:spPr/>
        <p:txBody>
          <a:bodyPr/>
          <a:lstStyle/>
          <a:p>
            <a:pPr algn="ctr"/>
            <a:r>
              <a:rPr lang="en-US" dirty="0"/>
              <a:t>Introduction</a:t>
            </a:r>
            <a:endParaRPr lang="en-IN" dirty="0"/>
          </a:p>
        </p:txBody>
      </p:sp>
      <p:pic>
        <p:nvPicPr>
          <p:cNvPr id="6" name="Picture Placeholder 5" descr="Close-up of a camera lens">
            <a:extLst>
              <a:ext uri="{FF2B5EF4-FFF2-40B4-BE49-F238E27FC236}">
                <a16:creationId xmlns:a16="http://schemas.microsoft.com/office/drawing/2014/main" id="{A387D60D-D85F-3B5B-F887-A9F89D76AB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3453" r="33453"/>
          <a:stretch>
            <a:fillRect/>
          </a:stretch>
        </p:blipFill>
        <p:spPr>
          <a:xfrm>
            <a:off x="0" y="0"/>
            <a:ext cx="4158343" cy="6858000"/>
          </a:xfrm>
        </p:spPr>
      </p:pic>
      <p:sp>
        <p:nvSpPr>
          <p:cNvPr id="4" name="Content Placeholder 3">
            <a:extLst>
              <a:ext uri="{FF2B5EF4-FFF2-40B4-BE49-F238E27FC236}">
                <a16:creationId xmlns:a16="http://schemas.microsoft.com/office/drawing/2014/main" id="{4458862B-BA0A-4662-857D-5942F3F40ACA}"/>
              </a:ext>
            </a:extLst>
          </p:cNvPr>
          <p:cNvSpPr>
            <a:spLocks noGrp="1"/>
          </p:cNvSpPr>
          <p:nvPr>
            <p:ph idx="1"/>
          </p:nvPr>
        </p:nvSpPr>
        <p:spPr/>
        <p:txBody>
          <a:bodyPr>
            <a:normAutofit fontScale="92500" lnSpcReduction="20000"/>
          </a:bodyPr>
          <a:lstStyle/>
          <a:p>
            <a:r>
              <a:rPr lang="en-US" dirty="0"/>
              <a:t>Image Compression reduces the size of an image file without significantly degrading its quality.</a:t>
            </a:r>
          </a:p>
          <a:p>
            <a:r>
              <a:rPr lang="en-US" dirty="0"/>
              <a:t>It is essential for reducing storage spaces and transmission bandwidth.</a:t>
            </a:r>
          </a:p>
          <a:p>
            <a:r>
              <a:rPr lang="en-US" dirty="0"/>
              <a:t>It is used widely in various applications like web images , digital photography and video streaming </a:t>
            </a:r>
          </a:p>
          <a:p>
            <a:r>
              <a:rPr lang="en-US" dirty="0"/>
              <a:t>It also helps in improving loading times for web pages by reducing the size of image  and enhancing the user experience .</a:t>
            </a:r>
          </a:p>
          <a:p>
            <a:r>
              <a:rPr lang="en-US" dirty="0"/>
              <a:t>It also helps in maximizing the space available as now users can store more photos especially those users who have less overall storage.</a:t>
            </a:r>
          </a:p>
          <a:p>
            <a:endParaRPr lang="en-IN" dirty="0"/>
          </a:p>
        </p:txBody>
      </p:sp>
    </p:spTree>
    <p:extLst>
      <p:ext uri="{BB962C8B-B14F-4D97-AF65-F5344CB8AC3E}">
        <p14:creationId xmlns:p14="http://schemas.microsoft.com/office/powerpoint/2010/main" val="241294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291F-D380-25FF-914E-48058E3A265E}"/>
              </a:ext>
            </a:extLst>
          </p:cNvPr>
          <p:cNvSpPr>
            <a:spLocks noGrp="1"/>
          </p:cNvSpPr>
          <p:nvPr>
            <p:ph type="title"/>
          </p:nvPr>
        </p:nvSpPr>
        <p:spPr/>
        <p:txBody>
          <a:bodyPr/>
          <a:lstStyle/>
          <a:p>
            <a:pPr algn="ctr"/>
            <a:r>
              <a:rPr lang="en-US" dirty="0"/>
              <a:t>overview</a:t>
            </a:r>
            <a:endParaRPr lang="en-IN" dirty="0"/>
          </a:p>
        </p:txBody>
      </p:sp>
      <p:sp>
        <p:nvSpPr>
          <p:cNvPr id="4" name="Content Placeholder 3">
            <a:extLst>
              <a:ext uri="{FF2B5EF4-FFF2-40B4-BE49-F238E27FC236}">
                <a16:creationId xmlns:a16="http://schemas.microsoft.com/office/drawing/2014/main" id="{DFE5A970-6278-DCE2-1AE9-4D36586CF024}"/>
              </a:ext>
            </a:extLst>
          </p:cNvPr>
          <p:cNvSpPr>
            <a:spLocks noGrp="1"/>
          </p:cNvSpPr>
          <p:nvPr>
            <p:ph idx="1"/>
          </p:nvPr>
        </p:nvSpPr>
        <p:spPr/>
        <p:txBody>
          <a:bodyPr/>
          <a:lstStyle/>
          <a:p>
            <a:r>
              <a:rPr lang="en-US" dirty="0"/>
              <a:t>Algorithm Overview</a:t>
            </a:r>
            <a:endParaRPr lang="en-IN" dirty="0"/>
          </a:p>
          <a:p>
            <a:r>
              <a:rPr lang="en-IN" dirty="0"/>
              <a:t>Used K-Means Clustering Algorithm which is a type of unsupervised machine learning technique .</a:t>
            </a:r>
          </a:p>
          <a:p>
            <a:r>
              <a:rPr lang="en-IN" dirty="0"/>
              <a:t>Decision Trees which is a type of supervised learning algorithm that could be used here as an alternative of k-means clustering algorithm by using relationship between pixel values and predict common patterns.</a:t>
            </a:r>
            <a:endParaRPr lang="en-US" dirty="0"/>
          </a:p>
          <a:p>
            <a:r>
              <a:rPr lang="en-US" dirty="0"/>
              <a:t>But using decision trees as they are supervised may lead to parts of image being heavily compressed </a:t>
            </a:r>
            <a:endParaRPr lang="en-IN" dirty="0"/>
          </a:p>
        </p:txBody>
      </p:sp>
      <p:pic>
        <p:nvPicPr>
          <p:cNvPr id="14" name="Picture Placeholder 13" descr="Black paper stacked">
            <a:extLst>
              <a:ext uri="{FF2B5EF4-FFF2-40B4-BE49-F238E27FC236}">
                <a16:creationId xmlns:a16="http://schemas.microsoft.com/office/drawing/2014/main" id="{E0F71A68-E2AC-263B-BF47-88A23F99A01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164" r="29164"/>
          <a:stretch>
            <a:fillRect/>
          </a:stretch>
        </p:blipFill>
        <p:spPr/>
      </p:pic>
    </p:spTree>
    <p:extLst>
      <p:ext uri="{BB962C8B-B14F-4D97-AF65-F5344CB8AC3E}">
        <p14:creationId xmlns:p14="http://schemas.microsoft.com/office/powerpoint/2010/main" val="35062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4937-D2F0-2866-1080-422519EB707A}"/>
              </a:ext>
            </a:extLst>
          </p:cNvPr>
          <p:cNvSpPr>
            <a:spLocks noGrp="1"/>
          </p:cNvSpPr>
          <p:nvPr>
            <p:ph type="title"/>
          </p:nvPr>
        </p:nvSpPr>
        <p:spPr>
          <a:xfrm>
            <a:off x="5242425" y="466344"/>
            <a:ext cx="6666546" cy="1710354"/>
          </a:xfrm>
        </p:spPr>
        <p:txBody>
          <a:bodyPr/>
          <a:lstStyle/>
          <a:p>
            <a:pPr algn="ctr"/>
            <a:r>
              <a:rPr lang="en-US" dirty="0"/>
              <a:t>Objective</a:t>
            </a:r>
            <a:endParaRPr lang="en-IN" dirty="0"/>
          </a:p>
        </p:txBody>
      </p:sp>
      <p:sp>
        <p:nvSpPr>
          <p:cNvPr id="16" name="Content Placeholder 15">
            <a:extLst>
              <a:ext uri="{FF2B5EF4-FFF2-40B4-BE49-F238E27FC236}">
                <a16:creationId xmlns:a16="http://schemas.microsoft.com/office/drawing/2014/main" id="{C20F2EF1-173B-1665-7A37-FD6671C0E022}"/>
              </a:ext>
            </a:extLst>
          </p:cNvPr>
          <p:cNvSpPr>
            <a:spLocks noGrp="1"/>
          </p:cNvSpPr>
          <p:nvPr>
            <p:ph idx="1"/>
          </p:nvPr>
        </p:nvSpPr>
        <p:spPr/>
        <p:txBody>
          <a:bodyPr/>
          <a:lstStyle/>
          <a:p>
            <a:r>
              <a:rPr lang="en-US" dirty="0"/>
              <a:t>The main motive Is to reduce the image size without fading out the pixels / maintaining the image quality.</a:t>
            </a:r>
          </a:p>
          <a:p>
            <a:r>
              <a:rPr lang="en-US" dirty="0"/>
              <a:t>With the help of python libraries like OpenCV , NumPy , random and math are used to implement the project .</a:t>
            </a:r>
          </a:p>
          <a:p>
            <a:r>
              <a:rPr lang="en-US" dirty="0"/>
              <a:t>OpenCV to load the image file </a:t>
            </a:r>
          </a:p>
          <a:p>
            <a:r>
              <a:rPr lang="en-US" dirty="0"/>
              <a:t>NumPy for handling arrays and numerical solving </a:t>
            </a:r>
          </a:p>
          <a:p>
            <a:r>
              <a:rPr lang="en-US" dirty="0"/>
              <a:t>Random for generating random integers </a:t>
            </a:r>
          </a:p>
          <a:p>
            <a:r>
              <a:rPr lang="en-US" dirty="0"/>
              <a:t>Math to provide mathematical functions</a:t>
            </a:r>
            <a:endParaRPr lang="en-IN" dirty="0"/>
          </a:p>
        </p:txBody>
      </p:sp>
      <p:pic>
        <p:nvPicPr>
          <p:cNvPr id="22" name="Picture Placeholder 21" descr="Business man pulling a block from Jenga tower">
            <a:extLst>
              <a:ext uri="{FF2B5EF4-FFF2-40B4-BE49-F238E27FC236}">
                <a16:creationId xmlns:a16="http://schemas.microsoft.com/office/drawing/2014/main" id="{21BC776E-DAC8-18C9-898F-45ED0B8031A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164" r="29164"/>
          <a:stretch>
            <a:fillRect/>
          </a:stretch>
        </p:blipFill>
        <p:spPr/>
      </p:pic>
    </p:spTree>
    <p:extLst>
      <p:ext uri="{BB962C8B-B14F-4D97-AF65-F5344CB8AC3E}">
        <p14:creationId xmlns:p14="http://schemas.microsoft.com/office/powerpoint/2010/main" val="426370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1528-3379-2C65-DF10-4138781C7D30}"/>
              </a:ext>
            </a:extLst>
          </p:cNvPr>
          <p:cNvSpPr>
            <a:spLocks noGrp="1"/>
          </p:cNvSpPr>
          <p:nvPr>
            <p:ph type="title"/>
          </p:nvPr>
        </p:nvSpPr>
        <p:spPr/>
        <p:txBody>
          <a:bodyPr/>
          <a:lstStyle/>
          <a:p>
            <a:pPr algn="ctr"/>
            <a:r>
              <a:rPr lang="en-US" dirty="0"/>
              <a:t>Methodology</a:t>
            </a:r>
            <a:endParaRPr lang="en-IN" dirty="0"/>
          </a:p>
        </p:txBody>
      </p:sp>
      <p:sp>
        <p:nvSpPr>
          <p:cNvPr id="4" name="Content Placeholder 3">
            <a:extLst>
              <a:ext uri="{FF2B5EF4-FFF2-40B4-BE49-F238E27FC236}">
                <a16:creationId xmlns:a16="http://schemas.microsoft.com/office/drawing/2014/main" id="{2F35294C-482B-9444-A9B7-7BBA69B8AFD1}"/>
              </a:ext>
            </a:extLst>
          </p:cNvPr>
          <p:cNvSpPr>
            <a:spLocks noGrp="1"/>
          </p:cNvSpPr>
          <p:nvPr>
            <p:ph idx="1"/>
          </p:nvPr>
        </p:nvSpPr>
        <p:spPr/>
        <p:txBody>
          <a:bodyPr/>
          <a:lstStyle/>
          <a:p>
            <a:r>
              <a:rPr lang="en-US" dirty="0"/>
              <a:t>Used k-means Clustering algorithm because it is the most basic and fundamental machine learning algorithm.</a:t>
            </a:r>
          </a:p>
          <a:p>
            <a:r>
              <a:rPr lang="en-US" dirty="0"/>
              <a:t>K-means clustering was chosen because it effectively groups similar colors in the image, reducing the color space and, in turn, reducing the file size .</a:t>
            </a:r>
          </a:p>
          <a:p>
            <a:r>
              <a:rPr lang="en-US" dirty="0"/>
              <a:t>Calculate the Euclidean distance between each pixel and cluster centers.  </a:t>
            </a:r>
          </a:p>
          <a:p>
            <a:r>
              <a:rPr lang="en-US" dirty="0"/>
              <a:t>It also assigns the pixels to the nearest centroids , recalculating centroids and then iterating until the pixels are converged .</a:t>
            </a:r>
          </a:p>
          <a:p>
            <a:endParaRPr lang="en-US" dirty="0"/>
          </a:p>
          <a:p>
            <a:pPr marL="0" indent="0">
              <a:buNone/>
            </a:pPr>
            <a:endParaRPr lang="en-US" dirty="0"/>
          </a:p>
        </p:txBody>
      </p:sp>
      <p:pic>
        <p:nvPicPr>
          <p:cNvPr id="7" name="Picture 2" descr="K-means: A Complete Introduction. K-means is an unsupervised clustering… |  by Alan Jeffares | Towards Data Science">
            <a:extLst>
              <a:ext uri="{FF2B5EF4-FFF2-40B4-BE49-F238E27FC236}">
                <a16:creationId xmlns:a16="http://schemas.microsoft.com/office/drawing/2014/main" id="{49ED1A8D-E6EE-727D-F3DF-ED061484F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0" y="2476255"/>
            <a:ext cx="4843397" cy="241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7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97C1-E092-C061-80E1-D3477388C5B9}"/>
              </a:ext>
            </a:extLst>
          </p:cNvPr>
          <p:cNvSpPr>
            <a:spLocks noGrp="1"/>
          </p:cNvSpPr>
          <p:nvPr>
            <p:ph type="title"/>
          </p:nvPr>
        </p:nvSpPr>
        <p:spPr>
          <a:xfrm>
            <a:off x="311196" y="242103"/>
            <a:ext cx="11652204" cy="1710354"/>
          </a:xfrm>
        </p:spPr>
        <p:txBody>
          <a:bodyPr/>
          <a:lstStyle/>
          <a:p>
            <a:pPr algn="ctr"/>
            <a:r>
              <a:rPr lang="en-US" dirty="0"/>
              <a:t>Implementation</a:t>
            </a:r>
            <a:endParaRPr lang="en-IN" dirty="0"/>
          </a:p>
        </p:txBody>
      </p:sp>
      <p:sp>
        <p:nvSpPr>
          <p:cNvPr id="4" name="Content Placeholder 3">
            <a:extLst>
              <a:ext uri="{FF2B5EF4-FFF2-40B4-BE49-F238E27FC236}">
                <a16:creationId xmlns:a16="http://schemas.microsoft.com/office/drawing/2014/main" id="{664B7ACC-CB70-F59A-A5CC-A68EA7D8AB82}"/>
              </a:ext>
            </a:extLst>
          </p:cNvPr>
          <p:cNvSpPr>
            <a:spLocks noGrp="1"/>
          </p:cNvSpPr>
          <p:nvPr>
            <p:ph idx="1"/>
          </p:nvPr>
        </p:nvSpPr>
        <p:spPr>
          <a:xfrm>
            <a:off x="311196" y="1698171"/>
            <a:ext cx="11172880" cy="4648200"/>
          </a:xfrm>
        </p:spPr>
        <p:txBody>
          <a:bodyPr/>
          <a:lstStyle/>
          <a:p>
            <a:r>
              <a:rPr lang="en-US" dirty="0"/>
              <a:t>The user provides the path to an image file and specifies the desired number of color clusters for the compression. They also set the number of training iterations for the model to improve the compression quality.</a:t>
            </a:r>
          </a:p>
          <a:p>
            <a:r>
              <a:rPr lang="en-US" dirty="0"/>
              <a:t>The image is loaded into the program using OpenCV cv2.imread() function .</a:t>
            </a:r>
          </a:p>
          <a:p>
            <a:r>
              <a:rPr lang="en-US" dirty="0"/>
              <a:t>Then Random pixels from the image are chosen as the starting cluster centers using the random library randint function . The number of clusters is determined by the user’s input for the desired number of colors.</a:t>
            </a:r>
          </a:p>
          <a:p>
            <a:r>
              <a:rPr lang="en-IN" dirty="0"/>
              <a:t>Now the clustering process starts :-</a:t>
            </a:r>
          </a:p>
          <a:p>
            <a:r>
              <a:rPr lang="en-US" dirty="0"/>
              <a:t>Each pixel is assigned to the nearest cluster based on the color distance (Euclidean distance) from the cluster centroids.</a:t>
            </a:r>
          </a:p>
          <a:p>
            <a:r>
              <a:rPr lang="en-US" dirty="0"/>
              <a:t>Now the centroids are updated by averaging the pixel values assigned to each cluster.</a:t>
            </a:r>
          </a:p>
          <a:p>
            <a:r>
              <a:rPr lang="en-US" dirty="0"/>
              <a:t>This process is repeated for the set number of steps to refine the clusters</a:t>
            </a:r>
          </a:p>
          <a:p>
            <a:endParaRPr lang="en-IN" dirty="0"/>
          </a:p>
        </p:txBody>
      </p:sp>
    </p:spTree>
    <p:extLst>
      <p:ext uri="{BB962C8B-B14F-4D97-AF65-F5344CB8AC3E}">
        <p14:creationId xmlns:p14="http://schemas.microsoft.com/office/powerpoint/2010/main" val="2093523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9373-FA8C-DB06-896A-60558AACB5A3}"/>
              </a:ext>
            </a:extLst>
          </p:cNvPr>
          <p:cNvSpPr>
            <a:spLocks noGrp="1"/>
          </p:cNvSpPr>
          <p:nvPr>
            <p:ph type="title"/>
          </p:nvPr>
        </p:nvSpPr>
        <p:spPr>
          <a:xfrm>
            <a:off x="363557" y="466344"/>
            <a:ext cx="11120519" cy="1710354"/>
          </a:xfrm>
        </p:spPr>
        <p:txBody>
          <a:bodyPr/>
          <a:lstStyle/>
          <a:p>
            <a:pPr algn="ctr"/>
            <a:r>
              <a:rPr lang="en-US" dirty="0"/>
              <a:t>Implementation</a:t>
            </a:r>
            <a:endParaRPr lang="en-IN" dirty="0"/>
          </a:p>
        </p:txBody>
      </p:sp>
      <p:sp>
        <p:nvSpPr>
          <p:cNvPr id="4" name="Content Placeholder 3">
            <a:extLst>
              <a:ext uri="{FF2B5EF4-FFF2-40B4-BE49-F238E27FC236}">
                <a16:creationId xmlns:a16="http://schemas.microsoft.com/office/drawing/2014/main" id="{207D0776-2F6A-7EB5-6F10-9898105EE1C4}"/>
              </a:ext>
            </a:extLst>
          </p:cNvPr>
          <p:cNvSpPr>
            <a:spLocks noGrp="1"/>
          </p:cNvSpPr>
          <p:nvPr>
            <p:ph idx="1"/>
          </p:nvPr>
        </p:nvSpPr>
        <p:spPr>
          <a:xfrm>
            <a:off x="363557" y="2038121"/>
            <a:ext cx="11120519" cy="4054207"/>
          </a:xfrm>
        </p:spPr>
        <p:txBody>
          <a:bodyPr/>
          <a:lstStyle/>
          <a:p>
            <a:r>
              <a:rPr lang="en-US" dirty="0"/>
              <a:t>Now the training is complete. This process takes a lot of time as the model has to train a minimum 20 times because the algorithm is more likely to provide a compressed image that depicts the original and achieving a significant reduction in size.</a:t>
            </a:r>
          </a:p>
          <a:p>
            <a:r>
              <a:rPr lang="en-US" dirty="0"/>
              <a:t>Now each pixel in the image is replaced by the centroid of its cluster .</a:t>
            </a:r>
          </a:p>
          <a:p>
            <a:r>
              <a:rPr lang="en-US" dirty="0"/>
              <a:t>The Compressed image is then saved in PNG format and displayed to the user .</a:t>
            </a:r>
          </a:p>
          <a:p>
            <a:r>
              <a:rPr lang="en-US" dirty="0"/>
              <a:t>A JPEG-compressed version of the original image is also created and saved as jped_compressed.jpg this provides a compression between the the original image and the kmeans compressed image.</a:t>
            </a:r>
          </a:p>
          <a:p>
            <a:pPr marL="0" indent="0">
              <a:buNone/>
            </a:pPr>
            <a:endParaRPr lang="en-IN" dirty="0"/>
          </a:p>
        </p:txBody>
      </p:sp>
    </p:spTree>
    <p:extLst>
      <p:ext uri="{BB962C8B-B14F-4D97-AF65-F5344CB8AC3E}">
        <p14:creationId xmlns:p14="http://schemas.microsoft.com/office/powerpoint/2010/main" val="244783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C21-E527-4071-45B8-BDD80EDC30E2}"/>
              </a:ext>
            </a:extLst>
          </p:cNvPr>
          <p:cNvSpPr>
            <a:spLocks noGrp="1"/>
          </p:cNvSpPr>
          <p:nvPr>
            <p:ph type="title"/>
          </p:nvPr>
        </p:nvSpPr>
        <p:spPr>
          <a:xfrm>
            <a:off x="396607" y="466344"/>
            <a:ext cx="11087469" cy="1494658"/>
          </a:xfrm>
        </p:spPr>
        <p:txBody>
          <a:bodyPr/>
          <a:lstStyle/>
          <a:p>
            <a:pPr algn="ctr"/>
            <a:r>
              <a:rPr lang="en-US" dirty="0"/>
              <a:t>Conclusion &amp; Future work</a:t>
            </a:r>
            <a:endParaRPr lang="en-IN" dirty="0"/>
          </a:p>
        </p:txBody>
      </p:sp>
      <p:sp>
        <p:nvSpPr>
          <p:cNvPr id="4" name="Content Placeholder 3">
            <a:extLst>
              <a:ext uri="{FF2B5EF4-FFF2-40B4-BE49-F238E27FC236}">
                <a16:creationId xmlns:a16="http://schemas.microsoft.com/office/drawing/2014/main" id="{D1C2E6AF-998C-7721-F532-7C02834DD89C}"/>
              </a:ext>
            </a:extLst>
          </p:cNvPr>
          <p:cNvSpPr>
            <a:spLocks noGrp="1"/>
          </p:cNvSpPr>
          <p:nvPr>
            <p:ph idx="1"/>
          </p:nvPr>
        </p:nvSpPr>
        <p:spPr>
          <a:xfrm>
            <a:off x="231354" y="1961002"/>
            <a:ext cx="11252722" cy="3931920"/>
          </a:xfrm>
        </p:spPr>
        <p:txBody>
          <a:bodyPr>
            <a:normAutofit lnSpcReduction="10000"/>
          </a:bodyPr>
          <a:lstStyle/>
          <a:p>
            <a:r>
              <a:rPr lang="en-US" b="1" u="sng" dirty="0"/>
              <a:t>Conclusion:-</a:t>
            </a:r>
          </a:p>
          <a:p>
            <a:r>
              <a:rPr lang="en-US" dirty="0"/>
              <a:t>K-means clustering is an effective method for image compression.</a:t>
            </a:r>
          </a:p>
          <a:p>
            <a:r>
              <a:rPr lang="en-US" dirty="0"/>
              <a:t>Provides flexibility in the number of colors used in the image .</a:t>
            </a:r>
          </a:p>
          <a:p>
            <a:r>
              <a:rPr lang="en-US" dirty="0"/>
              <a:t>Balances compression ratio and image quality.</a:t>
            </a:r>
          </a:p>
          <a:p>
            <a:r>
              <a:rPr lang="en-US" b="1" u="sng" dirty="0"/>
              <a:t>Future Work:-</a:t>
            </a:r>
          </a:p>
          <a:p>
            <a:r>
              <a:rPr lang="en-US" dirty="0"/>
              <a:t>Explore more techniques like decision trees , and other clustering techniques .</a:t>
            </a:r>
          </a:p>
          <a:p>
            <a:r>
              <a:rPr lang="en-US" dirty="0"/>
              <a:t>Implement real time image compression application .</a:t>
            </a:r>
          </a:p>
          <a:p>
            <a:r>
              <a:rPr lang="en-US" dirty="0"/>
              <a:t>Optimize computational efficiency for large scale images and images with very high details and clusters.</a:t>
            </a:r>
          </a:p>
          <a:p>
            <a:endParaRPr lang="en-US" b="1" u="sng" dirty="0"/>
          </a:p>
        </p:txBody>
      </p:sp>
    </p:spTree>
    <p:extLst>
      <p:ext uri="{BB962C8B-B14F-4D97-AF65-F5344CB8AC3E}">
        <p14:creationId xmlns:p14="http://schemas.microsoft.com/office/powerpoint/2010/main" val="84602276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206</TotalTime>
  <Words>663</Words>
  <Application>Microsoft Office PowerPoint</Application>
  <PresentationFormat>Widescreen</PresentationFormat>
  <Paragraphs>57</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Wingdings</vt:lpstr>
      <vt:lpstr>Custom</vt:lpstr>
      <vt:lpstr>Image Compression using python </vt:lpstr>
      <vt:lpstr>Index</vt:lpstr>
      <vt:lpstr>Introduction</vt:lpstr>
      <vt:lpstr>overview</vt:lpstr>
      <vt:lpstr>Objective</vt:lpstr>
      <vt:lpstr>Methodology</vt:lpstr>
      <vt:lpstr>Implementation</vt:lpstr>
      <vt:lpstr>Implementation</vt:lpstr>
      <vt:lpstr>Conclusion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Paarth Singh</dc:creator>
  <cp:lastModifiedBy>Paarth Singh</cp:lastModifiedBy>
  <cp:revision>12</cp:revision>
  <dcterms:created xsi:type="dcterms:W3CDTF">2025-01-02T07:51:40Z</dcterms:created>
  <dcterms:modified xsi:type="dcterms:W3CDTF">2025-01-03T11:34:13Z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